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286" r:id="rId2"/>
    <p:sldId id="292" r:id="rId3"/>
    <p:sldId id="288" r:id="rId4"/>
    <p:sldId id="290" r:id="rId5"/>
    <p:sldId id="287" r:id="rId6"/>
    <p:sldId id="291" r:id="rId7"/>
    <p:sldId id="289" r:id="rId8"/>
    <p:sldId id="294" r:id="rId9"/>
    <p:sldId id="293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B859FF-AFBC-46FB-A475-FAECAAE7B2A4}" v="10" dt="2022-02-17T00:57:50.9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89" autoAdjust="0"/>
    <p:restoredTop sz="88023" autoAdjust="0"/>
  </p:normalViewPr>
  <p:slideViewPr>
    <p:cSldViewPr snapToGrid="0">
      <p:cViewPr varScale="1">
        <p:scale>
          <a:sx n="102" d="100"/>
          <a:sy n="102" d="100"/>
        </p:scale>
        <p:origin x="17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95906D-769D-4A45-AB3C-79EA5DA89F5E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B95D38-CF3E-4F73-8BF1-EDC688FCAB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958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4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892" indent="0" algn="ctr">
              <a:buNone/>
              <a:defRPr sz="1800"/>
            </a:lvl2pPr>
            <a:lvl3pPr marL="685783" indent="0" algn="ctr">
              <a:buNone/>
              <a:defRPr sz="1800"/>
            </a:lvl3pPr>
            <a:lvl4pPr marL="1028675" indent="0" algn="ctr">
              <a:buNone/>
              <a:defRPr sz="1500"/>
            </a:lvl4pPr>
            <a:lvl5pPr marL="1371566" indent="0" algn="ctr">
              <a:buNone/>
              <a:defRPr sz="1500"/>
            </a:lvl5pPr>
            <a:lvl6pPr marL="1714457" indent="0" algn="ctr">
              <a:buNone/>
              <a:defRPr sz="1500"/>
            </a:lvl6pPr>
            <a:lvl7pPr marL="2057348" indent="0" algn="ctr">
              <a:buNone/>
              <a:defRPr sz="1500"/>
            </a:lvl7pPr>
            <a:lvl8pPr marL="2400240" indent="0" algn="ctr">
              <a:buNone/>
              <a:defRPr sz="1500"/>
            </a:lvl8pPr>
            <a:lvl9pPr marL="2743132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rgbClr val="0033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152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4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4948" cy="82296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3"/>
            <a:ext cx="7584948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8174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3171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4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414783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414778"/>
            <a:ext cx="5800725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9276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183693"/>
            <a:ext cx="6738821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7570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2885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4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47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182880"/>
            <a:ext cx="6738820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463040"/>
            <a:ext cx="3703320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463040"/>
            <a:ext cx="3703320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9074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182880"/>
            <a:ext cx="6749094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463040"/>
            <a:ext cx="3703320" cy="91440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377440"/>
            <a:ext cx="3703320" cy="3657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463040"/>
            <a:ext cx="3703320" cy="91440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377440"/>
            <a:ext cx="3703320" cy="3657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6367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9151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4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4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9765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90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4479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2" y="6334316"/>
            <a:ext cx="9144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59" y="183693"/>
            <a:ext cx="6761889" cy="914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463040"/>
            <a:ext cx="75438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60" y="644652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baseline="0"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6699" y="6446842"/>
            <a:ext cx="1028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1540" y="1282153"/>
            <a:ext cx="7543800" cy="0"/>
          </a:xfrm>
          <a:prstGeom prst="line">
            <a:avLst/>
          </a:prstGeom>
          <a:ln w="12700">
            <a:solidFill>
              <a:srgbClr val="0033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849" y="241220"/>
            <a:ext cx="850491" cy="85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76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 ftr="0" dt="0"/>
  <p:txStyles>
    <p:titleStyle>
      <a:lvl1pPr algn="l" defTabSz="685783" rtl="0" eaLnBrk="1" latinLnBrk="0" hangingPunct="1">
        <a:lnSpc>
          <a:spcPct val="85000"/>
        </a:lnSpc>
        <a:spcBef>
          <a:spcPct val="0"/>
        </a:spcBef>
        <a:buNone/>
        <a:defRPr sz="3300" b="0" kern="1200" spc="-38" baseline="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68579" indent="-68579" algn="l" defTabSz="685783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288029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425186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562342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699499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824980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76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72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69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DEEE7-0EAF-4CA7-9B80-22C4030D4B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FSCV data from  02/11/2022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56287-D9FE-44D1-A229-3748C14746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Andrea and Nathan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2F8D5F-B0A1-4C08-B5E6-4D8DDF34E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8099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2959" y="1753386"/>
            <a:ext cx="782182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Dorsal Striatum: AP +1.5 ML 1.6 DV -4.6</a:t>
            </a:r>
          </a:p>
          <a:p>
            <a:r>
              <a:rPr lang="en-US" sz="2800" dirty="0" smtClean="0"/>
              <a:t>Medial forebrain bundle: AP -2.5 ML 1.7 DV -7.1</a:t>
            </a:r>
          </a:p>
          <a:p>
            <a:endParaRPr lang="en-US" sz="2800" dirty="0"/>
          </a:p>
          <a:p>
            <a:r>
              <a:rPr lang="en-US" sz="2800" dirty="0" smtClean="0"/>
              <a:t>Stimulation amplitude: 300 </a:t>
            </a:r>
            <a:r>
              <a:rPr lang="el-GR" sz="2800" dirty="0" smtClean="0"/>
              <a:t>μ</a:t>
            </a:r>
            <a:r>
              <a:rPr lang="en-US" sz="2800" dirty="0" smtClean="0"/>
              <a:t>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318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0C552-4BCE-452A-987C-251C0BA2E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197" y="98049"/>
            <a:ext cx="6738821" cy="914400"/>
          </a:xfrm>
        </p:spPr>
        <p:txBody>
          <a:bodyPr/>
          <a:lstStyle/>
          <a:p>
            <a:r>
              <a:rPr lang="en-US" dirty="0"/>
              <a:t>LV variation with frequency of 20 Hz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9FC6A0-E802-4B7F-85EC-928E7149F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CE47BBBC-946F-4454-BD52-64DC711103D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0" t="17608" r="2869" b="31897"/>
          <a:stretch/>
        </p:blipFill>
        <p:spPr>
          <a:xfrm>
            <a:off x="1346095" y="964367"/>
            <a:ext cx="5909146" cy="1384092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B4304A6-0072-4FC8-83E8-FD7B6F1E065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50" t="16082" r="2342" b="33154"/>
          <a:stretch/>
        </p:blipFill>
        <p:spPr>
          <a:xfrm>
            <a:off x="1401059" y="2348459"/>
            <a:ext cx="5854182" cy="1344118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62CB4F72-3ACA-4FED-BBB4-EFBA43FCBF2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11" t="16761" r="2878" b="30301"/>
          <a:stretch/>
        </p:blipFill>
        <p:spPr>
          <a:xfrm>
            <a:off x="1475597" y="3685982"/>
            <a:ext cx="5834608" cy="1461542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326553FF-18A3-4528-AAA7-85601417C97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1" t="15954" r="1635" b="12402"/>
          <a:stretch/>
        </p:blipFill>
        <p:spPr>
          <a:xfrm>
            <a:off x="1401059" y="4926066"/>
            <a:ext cx="6012771" cy="19351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820334-5335-41F0-8625-1C92F0D94B92}"/>
              </a:ext>
            </a:extLst>
          </p:cNvPr>
          <p:cNvSpPr txBox="1"/>
          <p:nvPr/>
        </p:nvSpPr>
        <p:spPr>
          <a:xfrm rot="18457767">
            <a:off x="554158" y="1525810"/>
            <a:ext cx="96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LV 0.00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42C142-0338-4BFE-821A-DFB9C386FCF9}"/>
              </a:ext>
            </a:extLst>
          </p:cNvPr>
          <p:cNvSpPr txBox="1"/>
          <p:nvPr/>
        </p:nvSpPr>
        <p:spPr>
          <a:xfrm rot="18457767">
            <a:off x="746532" y="2876589"/>
            <a:ext cx="96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LV 0.38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1A5553-8636-4BC8-B012-5E5127292563}"/>
              </a:ext>
            </a:extLst>
          </p:cNvPr>
          <p:cNvSpPr txBox="1"/>
          <p:nvPr/>
        </p:nvSpPr>
        <p:spPr>
          <a:xfrm rot="18457767">
            <a:off x="746531" y="4132637"/>
            <a:ext cx="96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LV 1.01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76B7F6-48AD-4B61-8B08-B7148D06C002}"/>
              </a:ext>
            </a:extLst>
          </p:cNvPr>
          <p:cNvSpPr txBox="1"/>
          <p:nvPr/>
        </p:nvSpPr>
        <p:spPr>
          <a:xfrm rot="18457767">
            <a:off x="621615" y="5550123"/>
            <a:ext cx="96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LV 1.24</a:t>
            </a:r>
          </a:p>
        </p:txBody>
      </p:sp>
    </p:spTree>
    <p:extLst>
      <p:ext uri="{BB962C8B-B14F-4D97-AF65-F5344CB8AC3E}">
        <p14:creationId xmlns:p14="http://schemas.microsoft.com/office/powerpoint/2010/main" val="3928843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798AA-5711-490A-95E8-F77AEB7DE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Effect of local variance with constant average frequency of 20 Hz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ECB18-9C65-4016-8AD9-F4BF13E1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99"/>
          <a:stretch/>
        </p:blipFill>
        <p:spPr>
          <a:xfrm>
            <a:off x="822959" y="1307551"/>
            <a:ext cx="7063740" cy="499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851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17F4-5511-4C54-8008-3A15356D1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Frequency variation with an approximate LV of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6DD744-7962-413D-8F59-C04501E1A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4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FDF812C9-0F76-448D-9CB2-7B004F6085B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1" r="3896" b="9017"/>
          <a:stretch/>
        </p:blipFill>
        <p:spPr>
          <a:xfrm>
            <a:off x="1144153" y="1300943"/>
            <a:ext cx="6654800" cy="2886863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8C421709-BAA1-46D7-BF9A-BC25F5A2267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3" r="2275" b="10823"/>
          <a:stretch/>
        </p:blipFill>
        <p:spPr>
          <a:xfrm>
            <a:off x="1056407" y="3429000"/>
            <a:ext cx="6830292" cy="282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12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C7855-0C99-469A-92F1-ED6B26FBC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Effect of frequency variation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BDA13B-54F0-4D15-8B6D-AC8F7C90D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79"/>
          <a:stretch/>
        </p:blipFill>
        <p:spPr>
          <a:xfrm>
            <a:off x="675851" y="1300895"/>
            <a:ext cx="7014182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667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A3B20-EF26-4DBE-B229-656938193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Differential filtering applied in post-processing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9A3F23-B4E9-4A06-AAF3-5AA6D2DAE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1"/>
          <a:stretch/>
        </p:blipFill>
        <p:spPr>
          <a:xfrm>
            <a:off x="677940" y="1300898"/>
            <a:ext cx="7028858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155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26F72-CCE1-4DE2-AF2B-094B74256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Number of pulses variation with 60 Hz application frequency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540493-E1E8-4608-B985-80A04DE1B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32134F5F-00E8-4533-AC14-F3749360F06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7" t="14213" r="1821" b="12717"/>
          <a:stretch/>
        </p:blipFill>
        <p:spPr>
          <a:xfrm>
            <a:off x="1447548" y="1451436"/>
            <a:ext cx="6837015" cy="2318479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44C249C-BCB5-44C2-BA3D-B58805F5299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8" t="13668" r="2570" b="10112"/>
          <a:stretch/>
        </p:blipFill>
        <p:spPr>
          <a:xfrm>
            <a:off x="1374098" y="3769915"/>
            <a:ext cx="6775554" cy="24184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84D0C4-A440-4869-9969-816CC5B5D3DC}"/>
              </a:ext>
            </a:extLst>
          </p:cNvPr>
          <p:cNvSpPr txBox="1"/>
          <p:nvPr/>
        </p:nvSpPr>
        <p:spPr>
          <a:xfrm rot="19198048">
            <a:off x="474689" y="2293495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24 pulses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F02B44-BEC3-456E-8B5E-1A8FE674AA20}"/>
              </a:ext>
            </a:extLst>
          </p:cNvPr>
          <p:cNvSpPr txBox="1"/>
          <p:nvPr/>
        </p:nvSpPr>
        <p:spPr>
          <a:xfrm rot="19198048">
            <a:off x="410568" y="4456953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600 </a:t>
            </a:r>
            <a:r>
              <a:rPr lang="en-US" dirty="0"/>
              <a:t>pulses</a:t>
            </a:r>
          </a:p>
        </p:txBody>
      </p:sp>
    </p:spTree>
    <p:extLst>
      <p:ext uri="{BB962C8B-B14F-4D97-AF65-F5344CB8AC3E}">
        <p14:creationId xmlns:p14="http://schemas.microsoft.com/office/powerpoint/2010/main" val="2283482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Pulse number variation at 60 Hz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B234B8-B68F-4EFC-BE5C-5F490BA2CC9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9"/>
          <a:stretch/>
        </p:blipFill>
        <p:spPr>
          <a:xfrm>
            <a:off x="676595" y="1300897"/>
            <a:ext cx="7012693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81600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MLH COLOR PALET">
      <a:dk1>
        <a:srgbClr val="000000"/>
      </a:dk1>
      <a:lt1>
        <a:sysClr val="window" lastClr="FFFFFF"/>
      </a:lt1>
      <a:dk2>
        <a:srgbClr val="000000"/>
      </a:dk2>
      <a:lt2>
        <a:srgbClr val="CCDDEA"/>
      </a:lt2>
      <a:accent1>
        <a:srgbClr val="CC0033"/>
      </a:accent1>
      <a:accent2>
        <a:srgbClr val="003366"/>
      </a:accent2>
      <a:accent3>
        <a:srgbClr val="865640"/>
      </a:accent3>
      <a:accent4>
        <a:srgbClr val="9B8357"/>
      </a:accent4>
      <a:accent5>
        <a:srgbClr val="C2BC80"/>
      </a:accent5>
      <a:accent6>
        <a:srgbClr val="000000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A029E12-4F4D-4A4D-A40A-4DBB1924DC58}" vid="{82EE0888-BB96-4AF0-94C8-4BAA25C5C5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13923</TotalTime>
  <Words>104</Words>
  <Application>Microsoft Office PowerPoint</Application>
  <PresentationFormat>On-screen Show (4:3)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Retrospect</vt:lpstr>
      <vt:lpstr>FSCV data from  02/11/2022</vt:lpstr>
      <vt:lpstr>Parameters</vt:lpstr>
      <vt:lpstr>LV variation with frequency of 20 Hz</vt:lpstr>
      <vt:lpstr>Effect of local variance with constant average frequency of 20 Hz</vt:lpstr>
      <vt:lpstr>Frequency variation with an approximate LV of 1</vt:lpstr>
      <vt:lpstr> Effect of frequency variation</vt:lpstr>
      <vt:lpstr>Differential filtering applied in post-processing</vt:lpstr>
      <vt:lpstr>Number of pulses variation with 60 Hz application frequency</vt:lpstr>
      <vt:lpstr>Pulse number variation at 60 Hz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James Siegenthaler</dc:title>
  <dc:creator>James Siegenthaler</dc:creator>
  <cp:lastModifiedBy>Weintraub, Nathan - (nweintraub)</cp:lastModifiedBy>
  <cp:revision>29</cp:revision>
  <dcterms:created xsi:type="dcterms:W3CDTF">2019-10-14T22:09:09Z</dcterms:created>
  <dcterms:modified xsi:type="dcterms:W3CDTF">2022-02-17T02:26:03Z</dcterms:modified>
</cp:coreProperties>
</file>

<file path=docProps/thumbnail.jpeg>
</file>